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93CF81CC-E8D3-4053-BF12-30BB8F593A80}" type="datetimeFigureOut">
              <a:rPr lang="en-IE" smtClean="0"/>
              <a:t>23/06/2015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D5618D6-4351-4160-885A-626F020B04FB}" type="slidenum">
              <a:rPr lang="en-IE" smtClean="0"/>
              <a:t>‹#›</a:t>
            </a:fld>
            <a:endParaRPr lang="en-IE"/>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CF81CC-E8D3-4053-BF12-30BB8F593A80}" type="datetimeFigureOut">
              <a:rPr lang="en-IE" smtClean="0"/>
              <a:t>23/06/2015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D5618D6-4351-4160-885A-626F020B04FB}" type="slidenum">
              <a:rPr lang="en-IE" smtClean="0"/>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CF81CC-E8D3-4053-BF12-30BB8F593A80}" type="datetimeFigureOut">
              <a:rPr lang="en-IE" smtClean="0"/>
              <a:t>23/06/2015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D5618D6-4351-4160-885A-626F020B04FB}" type="slidenum">
              <a:rPr lang="en-IE" smtClean="0"/>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CF81CC-E8D3-4053-BF12-30BB8F593A80}" type="datetimeFigureOut">
              <a:rPr lang="en-IE" smtClean="0"/>
              <a:t>23/06/2015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D5618D6-4351-4160-885A-626F020B04FB}" type="slidenum">
              <a:rPr lang="en-IE" smtClean="0"/>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93CF81CC-E8D3-4053-BF12-30BB8F593A80}" type="datetimeFigureOut">
              <a:rPr lang="en-IE" smtClean="0"/>
              <a:t>23/06/2015</a:t>
            </a:fld>
            <a:endParaRPr lang="en-IE"/>
          </a:p>
        </p:txBody>
      </p:sp>
      <p:sp>
        <p:nvSpPr>
          <p:cNvPr id="91" name="Footer Placeholder 90"/>
          <p:cNvSpPr>
            <a:spLocks noGrp="1"/>
          </p:cNvSpPr>
          <p:nvPr>
            <p:ph type="ftr" sz="quarter" idx="11"/>
          </p:nvPr>
        </p:nvSpPr>
        <p:spPr/>
        <p:txBody>
          <a:bodyPr/>
          <a:lstStyle/>
          <a:p>
            <a:endParaRPr lang="en-IE"/>
          </a:p>
        </p:txBody>
      </p:sp>
      <p:sp>
        <p:nvSpPr>
          <p:cNvPr id="92" name="Slide Number Placeholder 91"/>
          <p:cNvSpPr>
            <a:spLocks noGrp="1"/>
          </p:cNvSpPr>
          <p:nvPr>
            <p:ph type="sldNum" sz="quarter" idx="12"/>
          </p:nvPr>
        </p:nvSpPr>
        <p:spPr/>
        <p:txBody>
          <a:bodyPr/>
          <a:lstStyle/>
          <a:p>
            <a:fld id="{7D5618D6-4351-4160-885A-626F020B04FB}" type="slidenum">
              <a:rPr lang="en-IE" smtClean="0"/>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CF81CC-E8D3-4053-BF12-30BB8F593A80}" type="datetimeFigureOut">
              <a:rPr lang="en-IE" smtClean="0"/>
              <a:t>23/06/2015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D5618D6-4351-4160-885A-626F020B04FB}" type="slidenum">
              <a:rPr lang="en-IE" smtClean="0"/>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CF81CC-E8D3-4053-BF12-30BB8F593A80}" type="datetimeFigureOut">
              <a:rPr lang="en-IE" smtClean="0"/>
              <a:t>23/06/2015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D5618D6-4351-4160-885A-626F020B04FB}" type="slidenum">
              <a:rPr lang="en-IE" smtClean="0"/>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CF81CC-E8D3-4053-BF12-30BB8F593A80}" type="datetimeFigureOut">
              <a:rPr lang="en-IE" smtClean="0"/>
              <a:t>23/06/2015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D5618D6-4351-4160-885A-626F020B04FB}" type="slidenum">
              <a:rPr lang="en-IE" smtClean="0"/>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CF81CC-E8D3-4053-BF12-30BB8F593A80}" type="datetimeFigureOut">
              <a:rPr lang="en-IE" smtClean="0"/>
              <a:t>23/06/2015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D5618D6-4351-4160-885A-626F020B04FB}" type="slidenum">
              <a:rPr lang="en-IE" smtClean="0"/>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F81CC-E8D3-4053-BF12-30BB8F593A80}" type="datetimeFigureOut">
              <a:rPr lang="en-IE" smtClean="0"/>
              <a:t>23/06/2015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D5618D6-4351-4160-885A-626F020B04FB}" type="slidenum">
              <a:rPr lang="en-IE" smtClean="0"/>
              <a:t>‹#›</a:t>
            </a:fld>
            <a:endParaRPr lang="en-IE"/>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93CF81CC-E8D3-4053-BF12-30BB8F593A80}" type="datetimeFigureOut">
              <a:rPr lang="en-IE" smtClean="0"/>
              <a:t>23/06/2015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D5618D6-4351-4160-885A-626F020B04FB}" type="slidenum">
              <a:rPr lang="en-IE" smtClean="0"/>
              <a:t>‹#›</a:t>
            </a:fld>
            <a:endParaRPr lang="en-IE"/>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93CF81CC-E8D3-4053-BF12-30BB8F593A80}" type="datetimeFigureOut">
              <a:rPr lang="en-IE" smtClean="0"/>
              <a:t>23/06/2015</a:t>
            </a:fld>
            <a:endParaRPr lang="en-IE"/>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IE"/>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7D5618D6-4351-4160-885A-626F020B04FB}" type="slidenum">
              <a:rPr lang="en-IE" smtClean="0"/>
              <a:t>‹#›</a:t>
            </a:fld>
            <a:endParaRPr lang="en-IE"/>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en-IE" sz="9600" dirty="0" smtClean="0">
                <a:solidFill>
                  <a:srgbClr val="002060"/>
                </a:solidFill>
              </a:rPr>
              <a:t>Bridges</a:t>
            </a:r>
            <a:endParaRPr lang="en-IE" sz="9600" dirty="0">
              <a:solidFill>
                <a:srgbClr val="002060"/>
              </a:solidFill>
            </a:endParaRPr>
          </a:p>
        </p:txBody>
      </p:sp>
      <p:sp>
        <p:nvSpPr>
          <p:cNvPr id="3" name="Subtitle 2"/>
          <p:cNvSpPr>
            <a:spLocks noGrp="1"/>
          </p:cNvSpPr>
          <p:nvPr>
            <p:ph type="subTitle" idx="1"/>
          </p:nvPr>
        </p:nvSpPr>
        <p:spPr/>
        <p:txBody>
          <a:bodyPr>
            <a:normAutofit/>
          </a:bodyPr>
          <a:lstStyle/>
          <a:p>
            <a:r>
              <a:rPr lang="en-IE" sz="4800" dirty="0" smtClean="0">
                <a:solidFill>
                  <a:srgbClr val="002060"/>
                </a:solidFill>
              </a:rPr>
              <a:t>By: Alison</a:t>
            </a:r>
          </a:p>
        </p:txBody>
      </p:sp>
    </p:spTree>
    <p:extLst>
      <p:ext uri="{BB962C8B-B14F-4D97-AF65-F5344CB8AC3E}">
        <p14:creationId xmlns:p14="http://schemas.microsoft.com/office/powerpoint/2010/main" val="231870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5400" dirty="0" smtClean="0">
                <a:solidFill>
                  <a:schemeClr val="tx1"/>
                </a:solidFill>
              </a:rPr>
              <a:t>Facts:</a:t>
            </a:r>
            <a:endParaRPr lang="en-IE" sz="5400" dirty="0">
              <a:solidFill>
                <a:schemeClr val="tx1"/>
              </a:solidFill>
            </a:endParaRPr>
          </a:p>
        </p:txBody>
      </p:sp>
      <p:sp>
        <p:nvSpPr>
          <p:cNvPr id="3" name="Content Placeholder 2"/>
          <p:cNvSpPr>
            <a:spLocks noGrp="1"/>
          </p:cNvSpPr>
          <p:nvPr>
            <p:ph idx="1"/>
          </p:nvPr>
        </p:nvSpPr>
        <p:spPr>
          <a:xfrm>
            <a:off x="467544" y="1628800"/>
            <a:ext cx="8229600" cy="4525963"/>
          </a:xfrm>
        </p:spPr>
        <p:txBody>
          <a:bodyPr/>
          <a:lstStyle/>
          <a:p>
            <a:r>
              <a:rPr lang="en-IE" dirty="0">
                <a:solidFill>
                  <a:schemeClr val="tx1"/>
                </a:solidFill>
                <a:latin typeface="helvetica"/>
              </a:rPr>
              <a:t>Bridges are massive static structures that carry roads and railroads over </a:t>
            </a:r>
            <a:r>
              <a:rPr lang="en-IE" dirty="0" smtClean="0">
                <a:solidFill>
                  <a:schemeClr val="tx1"/>
                </a:solidFill>
                <a:latin typeface="helvetica"/>
              </a:rPr>
              <a:t>rivers, </a:t>
            </a:r>
            <a:r>
              <a:rPr lang="en-IE" dirty="0">
                <a:solidFill>
                  <a:schemeClr val="tx1"/>
                </a:solidFill>
                <a:latin typeface="helvetica"/>
              </a:rPr>
              <a:t>canyons, and other obstacles</a:t>
            </a:r>
            <a:r>
              <a:rPr lang="en-IE" dirty="0" smtClean="0">
                <a:solidFill>
                  <a:schemeClr val="tx1"/>
                </a:solidFill>
                <a:latin typeface="helvetica"/>
              </a:rPr>
              <a:t>.</a:t>
            </a:r>
          </a:p>
          <a:p>
            <a:endParaRPr lang="en-IE" dirty="0">
              <a:solidFill>
                <a:schemeClr val="tx1"/>
              </a:solidFill>
              <a:latin typeface="helvetica"/>
            </a:endParaRPr>
          </a:p>
          <a:p>
            <a:r>
              <a:rPr lang="en-IE" dirty="0" smtClean="0">
                <a:solidFill>
                  <a:schemeClr val="tx1"/>
                </a:solidFill>
                <a:latin typeface="helvetica"/>
              </a:rPr>
              <a:t> </a:t>
            </a:r>
            <a:r>
              <a:rPr lang="en-IE" dirty="0">
                <a:solidFill>
                  <a:schemeClr val="tx1"/>
                </a:solidFill>
                <a:latin typeface="helvetica"/>
              </a:rPr>
              <a:t>Different types of bridges are chosen depending on what they will carry, what they will cross, and the geological nature of Earth beneath them</a:t>
            </a:r>
            <a:r>
              <a:rPr lang="en-IE" dirty="0" smtClean="0">
                <a:solidFill>
                  <a:schemeClr val="tx1"/>
                </a:solidFill>
                <a:latin typeface="helvetica"/>
              </a:rPr>
              <a:t>.</a:t>
            </a:r>
          </a:p>
          <a:p>
            <a:endParaRPr lang="en-IE" dirty="0">
              <a:solidFill>
                <a:schemeClr val="tx1"/>
              </a:solidFill>
              <a:latin typeface="helvetica"/>
            </a:endParaRPr>
          </a:p>
          <a:p>
            <a:r>
              <a:rPr lang="en-IE" dirty="0" smtClean="0">
                <a:solidFill>
                  <a:schemeClr val="tx1"/>
                </a:solidFill>
                <a:latin typeface="helvetica"/>
              </a:rPr>
              <a:t> </a:t>
            </a:r>
            <a:r>
              <a:rPr lang="en-IE" dirty="0">
                <a:solidFill>
                  <a:schemeClr val="tx1"/>
                </a:solidFill>
                <a:latin typeface="helvetica"/>
              </a:rPr>
              <a:t>Often miles long and taking years to construct, bridges are triumphs of engineering over the </a:t>
            </a:r>
            <a:r>
              <a:rPr lang="en-IE" dirty="0" smtClean="0">
                <a:solidFill>
                  <a:schemeClr val="tx1"/>
                </a:solidFill>
                <a:latin typeface="helvetica"/>
              </a:rPr>
              <a:t>environment the </a:t>
            </a:r>
            <a:r>
              <a:rPr lang="en-IE" dirty="0">
                <a:solidFill>
                  <a:schemeClr val="tx1"/>
                </a:solidFill>
                <a:latin typeface="helvetica"/>
              </a:rPr>
              <a:t>true wonders of the modern world</a:t>
            </a:r>
            <a:endParaRPr lang="en-IE" dirty="0">
              <a:solidFill>
                <a:schemeClr val="tx1"/>
              </a:solidFill>
            </a:endParaRPr>
          </a:p>
        </p:txBody>
      </p:sp>
    </p:spTree>
    <p:extLst>
      <p:ext uri="{BB962C8B-B14F-4D97-AF65-F5344CB8AC3E}">
        <p14:creationId xmlns:p14="http://schemas.microsoft.com/office/powerpoint/2010/main" val="2051160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Title 2"/>
          <p:cNvSpPr>
            <a:spLocks noGrp="1"/>
          </p:cNvSpPr>
          <p:nvPr>
            <p:ph type="title"/>
          </p:nvPr>
        </p:nvSpPr>
        <p:spPr/>
        <p:txBody>
          <a:bodyPr/>
          <a:lstStyle/>
          <a:p>
            <a:r>
              <a:rPr lang="en-IE" dirty="0" smtClean="0"/>
              <a:t>Here are the </a:t>
            </a:r>
            <a:r>
              <a:rPr lang="en-IE" dirty="0" smtClean="0"/>
              <a:t>types </a:t>
            </a:r>
            <a:r>
              <a:rPr lang="en-IE" dirty="0" smtClean="0"/>
              <a:t>of </a:t>
            </a:r>
            <a:r>
              <a:rPr lang="en-IE" dirty="0" smtClean="0"/>
              <a:t> </a:t>
            </a:r>
            <a:r>
              <a:rPr lang="en-IE" dirty="0" smtClean="0"/>
              <a:t>Bridge.</a:t>
            </a:r>
            <a:endParaRPr lang="en-IE" dirty="0"/>
          </a:p>
        </p:txBody>
      </p:sp>
      <p:sp>
        <p:nvSpPr>
          <p:cNvPr id="4" name="Text Placeholder 3"/>
          <p:cNvSpPr>
            <a:spLocks noGrp="1"/>
          </p:cNvSpPr>
          <p:nvPr>
            <p:ph type="body" sz="half" idx="2"/>
          </p:nvPr>
        </p:nvSpPr>
        <p:spPr/>
        <p:txBody>
          <a:bodyPr/>
          <a:lstStyle/>
          <a:p>
            <a:r>
              <a:rPr lang="en-IE" dirty="0" smtClean="0"/>
              <a:t>Beam, Arch, Suspension and Cable Stayed</a:t>
            </a:r>
            <a:endParaRPr lang="en-IE" dirty="0"/>
          </a:p>
        </p:txBody>
      </p:sp>
      <p:sp>
        <p:nvSpPr>
          <p:cNvPr id="5" name="Rectangle 1"/>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descr="Compression and tension forces on four different types of bridges: beam, arch, suspension, and cable-stay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04664"/>
            <a:ext cx="5400600"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598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What are Suspension Bridges?</a:t>
            </a:r>
            <a:endParaRPr lang="en-IE" dirty="0"/>
          </a:p>
        </p:txBody>
      </p:sp>
      <p:sp>
        <p:nvSpPr>
          <p:cNvPr id="3" name="Content Placeholder 2"/>
          <p:cNvSpPr>
            <a:spLocks noGrp="1"/>
          </p:cNvSpPr>
          <p:nvPr>
            <p:ph idx="1"/>
          </p:nvPr>
        </p:nvSpPr>
        <p:spPr/>
        <p:txBody>
          <a:bodyPr>
            <a:normAutofit fontScale="62500" lnSpcReduction="20000"/>
          </a:bodyPr>
          <a:lstStyle/>
          <a:p>
            <a:r>
              <a:rPr lang="en-IE" sz="2900" dirty="0">
                <a:solidFill>
                  <a:schemeClr val="tx1"/>
                </a:solidFill>
                <a:latin typeface="Arial"/>
              </a:rPr>
              <a:t>A </a:t>
            </a:r>
            <a:r>
              <a:rPr lang="en-IE" sz="2900" b="1" dirty="0">
                <a:solidFill>
                  <a:schemeClr val="tx1"/>
                </a:solidFill>
                <a:latin typeface="Arial"/>
              </a:rPr>
              <a:t>suspension bridge</a:t>
            </a:r>
            <a:r>
              <a:rPr lang="en-IE" sz="2900" dirty="0">
                <a:solidFill>
                  <a:schemeClr val="tx1"/>
                </a:solidFill>
                <a:latin typeface="Arial"/>
              </a:rPr>
              <a:t> is a type of </a:t>
            </a:r>
            <a:r>
              <a:rPr lang="en-IE" sz="2900" dirty="0" smtClean="0">
                <a:solidFill>
                  <a:schemeClr val="tx1"/>
                </a:solidFill>
                <a:latin typeface="Arial"/>
              </a:rPr>
              <a:t>bridge</a:t>
            </a:r>
            <a:r>
              <a:rPr lang="en-IE" sz="2900" dirty="0">
                <a:solidFill>
                  <a:schemeClr val="tx1"/>
                </a:solidFill>
                <a:latin typeface="Arial"/>
              </a:rPr>
              <a:t> in which the deck </a:t>
            </a:r>
            <a:r>
              <a:rPr lang="en-IE" sz="2900" dirty="0" smtClean="0">
                <a:solidFill>
                  <a:schemeClr val="tx1"/>
                </a:solidFill>
                <a:latin typeface="Arial"/>
              </a:rPr>
              <a:t>is </a:t>
            </a:r>
            <a:r>
              <a:rPr lang="en-IE" sz="2900" dirty="0">
                <a:solidFill>
                  <a:schemeClr val="tx1"/>
                </a:solidFill>
                <a:latin typeface="Arial"/>
              </a:rPr>
              <a:t>hung below suspension </a:t>
            </a:r>
            <a:r>
              <a:rPr lang="en-IE" sz="2900" dirty="0" smtClean="0">
                <a:solidFill>
                  <a:schemeClr val="tx1"/>
                </a:solidFill>
                <a:latin typeface="Arial"/>
              </a:rPr>
              <a:t>cables</a:t>
            </a:r>
            <a:r>
              <a:rPr lang="en-IE" sz="2900" dirty="0">
                <a:solidFill>
                  <a:schemeClr val="tx1"/>
                </a:solidFill>
                <a:latin typeface="Arial"/>
              </a:rPr>
              <a:t> on vertical suspenders. The first modern examples of this type of bridge were built in the early 19th century</a:t>
            </a:r>
            <a:r>
              <a:rPr lang="en-IE" sz="2900" dirty="0" smtClean="0">
                <a:solidFill>
                  <a:schemeClr val="tx1"/>
                </a:solidFill>
                <a:latin typeface="Arial"/>
              </a:rPr>
              <a:t>.</a:t>
            </a:r>
            <a:endParaRPr lang="en-IE" sz="2900" baseline="30000" dirty="0">
              <a:solidFill>
                <a:schemeClr val="tx1"/>
              </a:solidFill>
              <a:latin typeface="Arial"/>
            </a:endParaRPr>
          </a:p>
          <a:p>
            <a:endParaRPr lang="en-IE" sz="3200" baseline="30000" dirty="0" smtClean="0">
              <a:solidFill>
                <a:schemeClr val="tx1"/>
              </a:solidFill>
              <a:latin typeface="Arial"/>
            </a:endParaRPr>
          </a:p>
          <a:p>
            <a:r>
              <a:rPr lang="en-IE" sz="3200" dirty="0" smtClean="0">
                <a:solidFill>
                  <a:schemeClr val="tx1"/>
                </a:solidFill>
                <a:latin typeface="Arial"/>
              </a:rPr>
              <a:t> </a:t>
            </a:r>
            <a:r>
              <a:rPr lang="en-IE" sz="2900" dirty="0" smtClean="0">
                <a:solidFill>
                  <a:schemeClr val="tx1"/>
                </a:solidFill>
                <a:latin typeface="Arial"/>
              </a:rPr>
              <a:t>This </a:t>
            </a:r>
            <a:r>
              <a:rPr lang="en-IE" sz="2900" dirty="0">
                <a:solidFill>
                  <a:schemeClr val="tx1"/>
                </a:solidFill>
                <a:latin typeface="Arial"/>
              </a:rPr>
              <a:t>type of bridge has cables suspended between </a:t>
            </a:r>
            <a:r>
              <a:rPr lang="en-IE" sz="2900" dirty="0" smtClean="0">
                <a:solidFill>
                  <a:schemeClr val="tx1"/>
                </a:solidFill>
                <a:latin typeface="Arial"/>
              </a:rPr>
              <a:t>towers, </a:t>
            </a:r>
            <a:r>
              <a:rPr lang="en-IE" sz="2900" dirty="0">
                <a:solidFill>
                  <a:schemeClr val="tx1"/>
                </a:solidFill>
                <a:latin typeface="Arial"/>
              </a:rPr>
              <a:t>plus vertical </a:t>
            </a:r>
            <a:r>
              <a:rPr lang="en-IE" sz="2900" i="1" dirty="0">
                <a:solidFill>
                  <a:schemeClr val="tx1"/>
                </a:solidFill>
                <a:latin typeface="Arial"/>
              </a:rPr>
              <a:t>suspender cables</a:t>
            </a:r>
            <a:r>
              <a:rPr lang="en-IE" sz="2900" dirty="0">
                <a:solidFill>
                  <a:schemeClr val="tx1"/>
                </a:solidFill>
                <a:latin typeface="Arial"/>
              </a:rPr>
              <a:t> that carry the weight of the deck below, upon which traffic crosses. This arrangement allows the deck to be level or to arc upward for additional clearance</a:t>
            </a:r>
            <a:r>
              <a:rPr lang="en-IE" sz="3200" dirty="0" smtClean="0">
                <a:solidFill>
                  <a:schemeClr val="tx1"/>
                </a:solidFill>
                <a:latin typeface="Arial"/>
              </a:rPr>
              <a:t>.</a:t>
            </a:r>
          </a:p>
          <a:p>
            <a:endParaRPr lang="en-IE" dirty="0">
              <a:solidFill>
                <a:srgbClr val="252525"/>
              </a:solidFill>
              <a:latin typeface="Arial"/>
            </a:endParaRPr>
          </a:p>
          <a:p>
            <a:endParaRPr lang="en-IE" dirty="0">
              <a:solidFill>
                <a:schemeClr val="tx1"/>
              </a:solidFill>
              <a:latin typeface="Arial"/>
            </a:endParaRPr>
          </a:p>
          <a:p>
            <a:r>
              <a:rPr lang="en-IE" sz="2900" dirty="0">
                <a:solidFill>
                  <a:schemeClr val="tx1"/>
                </a:solidFill>
                <a:latin typeface="Arial"/>
              </a:rPr>
              <a:t>The suspension cables must be anchored at each end of the bridge, since any load applied to the bridge is transformed into a tension in these main cables. The main cables continue beyond the pillars to deck-level supports, and further continue to connections with anchors in the ground. The roadway is supported by vertical suspender cables or rods, called </a:t>
            </a:r>
            <a:r>
              <a:rPr lang="en-IE" sz="2900" dirty="0" smtClean="0">
                <a:solidFill>
                  <a:schemeClr val="tx1"/>
                </a:solidFill>
                <a:latin typeface="Arial"/>
              </a:rPr>
              <a:t>hangers. The </a:t>
            </a:r>
            <a:r>
              <a:rPr lang="en-IE" sz="2900" dirty="0">
                <a:solidFill>
                  <a:schemeClr val="tx1"/>
                </a:solidFill>
                <a:latin typeface="Arial"/>
              </a:rPr>
              <a:t>road may proceed directly to the main span, otherwise the bridge will usually have two smaller spans, running between either pair of pillars and the highway, which may be supported by suspender cables or may use a truss bridge to make this </a:t>
            </a:r>
            <a:r>
              <a:rPr lang="en-IE" sz="2900" dirty="0" smtClean="0">
                <a:solidFill>
                  <a:schemeClr val="tx1"/>
                </a:solidFill>
                <a:latin typeface="Arial"/>
              </a:rPr>
              <a:t>connection</a:t>
            </a:r>
            <a:r>
              <a:rPr lang="en-IE" sz="2900" dirty="0">
                <a:solidFill>
                  <a:schemeClr val="tx1"/>
                </a:solidFill>
                <a:latin typeface="Arial"/>
              </a:rPr>
              <a:t>.</a:t>
            </a:r>
          </a:p>
          <a:p>
            <a:endParaRPr lang="en-IE" dirty="0"/>
          </a:p>
        </p:txBody>
      </p:sp>
    </p:spTree>
    <p:extLst>
      <p:ext uri="{BB962C8B-B14F-4D97-AF65-F5344CB8AC3E}">
        <p14:creationId xmlns:p14="http://schemas.microsoft.com/office/powerpoint/2010/main" val="102361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229600" cy="1143000"/>
          </a:xfrm>
        </p:spPr>
        <p:txBody>
          <a:bodyPr/>
          <a:lstStyle/>
          <a:p>
            <a:r>
              <a:rPr lang="en-IE" dirty="0" smtClean="0"/>
              <a:t>Other kinds of bridges.</a:t>
            </a:r>
            <a:endParaRPr lang="en-IE" dirty="0"/>
          </a:p>
        </p:txBody>
      </p:sp>
      <p:sp>
        <p:nvSpPr>
          <p:cNvPr id="3" name="Rectangle 2"/>
          <p:cNvSpPr/>
          <p:nvPr/>
        </p:nvSpPr>
        <p:spPr>
          <a:xfrm>
            <a:off x="122302" y="1345205"/>
            <a:ext cx="4572000" cy="5909310"/>
          </a:xfrm>
          <a:prstGeom prst="rect">
            <a:avLst/>
          </a:prstGeom>
        </p:spPr>
        <p:txBody>
          <a:bodyPr>
            <a:spAutoFit/>
          </a:bodyPr>
          <a:lstStyle/>
          <a:p>
            <a:endParaRPr lang="en-IE" sz="1400" dirty="0">
              <a:latin typeface="Verdana"/>
            </a:endParaRPr>
          </a:p>
          <a:p>
            <a:pPr>
              <a:buFont typeface="Arial"/>
              <a:buChar char="•"/>
            </a:pPr>
            <a:r>
              <a:rPr lang="en-IE" b="1" dirty="0">
                <a:latin typeface="Verdana"/>
              </a:rPr>
              <a:t>Beam bridges</a:t>
            </a:r>
            <a:r>
              <a:rPr lang="en-IE" dirty="0">
                <a:latin typeface="Verdana"/>
              </a:rPr>
              <a:t> </a:t>
            </a:r>
            <a:r>
              <a:rPr lang="en-IE" sz="1200" dirty="0">
                <a:latin typeface="Verdana"/>
              </a:rPr>
              <a:t>– Very basic type of bridges that are supported by several beams of various shapes and sizes. They can be inclined or V shaped. Example of beam bridge is Lake Pontchartrain Causeway in </a:t>
            </a:r>
            <a:r>
              <a:rPr lang="en-IE" sz="1200" dirty="0" smtClean="0">
                <a:latin typeface="Verdana"/>
              </a:rPr>
              <a:t>Louisiana.</a:t>
            </a:r>
          </a:p>
          <a:p>
            <a:endParaRPr lang="en-IE" sz="1400" dirty="0" smtClean="0">
              <a:latin typeface="Verdana"/>
            </a:endParaRPr>
          </a:p>
          <a:p>
            <a:endParaRPr lang="en-IE" sz="1400" dirty="0">
              <a:latin typeface="Verdana"/>
            </a:endParaRPr>
          </a:p>
          <a:p>
            <a:pPr>
              <a:buFont typeface="Arial"/>
              <a:buChar char="•"/>
            </a:pPr>
            <a:r>
              <a:rPr lang="en-IE" b="1" dirty="0" smtClean="0">
                <a:latin typeface="Verdana"/>
              </a:rPr>
              <a:t>Arch bridges</a:t>
            </a:r>
            <a:r>
              <a:rPr lang="en-IE" dirty="0" smtClean="0">
                <a:latin typeface="Verdana"/>
              </a:rPr>
              <a:t> </a:t>
            </a:r>
            <a:r>
              <a:rPr lang="en-IE" sz="1200" dirty="0" smtClean="0">
                <a:latin typeface="Verdana"/>
              </a:rPr>
              <a:t>– These bridges uses arch as a main structural component. They are made with one or more hinges, depending of what kind of load and stress forces they must endure. Examples of arch bridge are “Old Bridge” in Mostar, Bosnia and Herzegovina and The Hell Gate Bridge in New York. </a:t>
            </a:r>
          </a:p>
          <a:p>
            <a:endParaRPr lang="en-IE" sz="1200" dirty="0">
              <a:latin typeface="Verdana"/>
            </a:endParaRPr>
          </a:p>
          <a:p>
            <a:pPr>
              <a:buFont typeface="Arial"/>
              <a:buChar char="•"/>
            </a:pPr>
            <a:endParaRPr lang="en-IE" sz="1200" dirty="0" smtClean="0">
              <a:latin typeface="Verdana"/>
            </a:endParaRPr>
          </a:p>
          <a:p>
            <a:pPr>
              <a:buFont typeface="Arial"/>
              <a:buChar char="•"/>
            </a:pPr>
            <a:endParaRPr lang="en-IE" dirty="0">
              <a:latin typeface="Verdana"/>
            </a:endParaRPr>
          </a:p>
          <a:p>
            <a:pPr>
              <a:buFont typeface="Arial"/>
              <a:buChar char="•"/>
            </a:pPr>
            <a:r>
              <a:rPr lang="en-IE" b="1" dirty="0">
                <a:latin typeface="Verdana"/>
              </a:rPr>
              <a:t>Cable-stayed bridges</a:t>
            </a:r>
            <a:r>
              <a:rPr lang="en-IE" dirty="0">
                <a:latin typeface="Verdana"/>
              </a:rPr>
              <a:t> </a:t>
            </a:r>
            <a:r>
              <a:rPr lang="en-IE" sz="1200" dirty="0">
                <a:latin typeface="Verdana"/>
              </a:rPr>
              <a:t>– Bridge that uses deck cables that are directly connected to one or more vertical columns. Cables are usually connected to columns in two ways – harp design (each cable is attached to the different point of the column, creating harp like design of “strings” and fan design (all cables connect to one point at the top of the column).</a:t>
            </a:r>
          </a:p>
          <a:p>
            <a:pPr>
              <a:buFont typeface="Arial"/>
              <a:buChar char="•"/>
            </a:pPr>
            <a:endParaRPr lang="en-IE" sz="1200" dirty="0" smtClean="0">
              <a:latin typeface="Verdana"/>
            </a:endParaRPr>
          </a:p>
          <a:p>
            <a:pPr>
              <a:buFont typeface="Arial"/>
              <a:buChar char="•"/>
            </a:pPr>
            <a:endParaRPr lang="en-IE" sz="1200" dirty="0">
              <a:latin typeface="Verdana"/>
            </a:endParaRPr>
          </a:p>
          <a:p>
            <a:pPr>
              <a:buFont typeface="Arial"/>
              <a:buChar char="•"/>
            </a:pPr>
            <a:endParaRPr lang="en-IE" sz="1200" dirty="0" smtClean="0">
              <a:latin typeface="Verdana"/>
            </a:endParaRPr>
          </a:p>
          <a:p>
            <a:pPr>
              <a:buFont typeface="Arial"/>
              <a:buChar char="•"/>
            </a:pPr>
            <a:endParaRPr lang="en-IE" sz="1200" dirty="0">
              <a:latin typeface="Verdana"/>
            </a:endParaRPr>
          </a:p>
          <a:p>
            <a:pPr>
              <a:buFont typeface="Arial"/>
              <a:buChar char="•"/>
            </a:pPr>
            <a:endParaRPr lang="en-IE" sz="1200" dirty="0" smtClean="0">
              <a:latin typeface="Verdana"/>
            </a:endParaRPr>
          </a:p>
        </p:txBody>
      </p:sp>
      <p:sp>
        <p:nvSpPr>
          <p:cNvPr id="8" name="Rectangle 7"/>
          <p:cNvSpPr/>
          <p:nvPr/>
        </p:nvSpPr>
        <p:spPr>
          <a:xfrm>
            <a:off x="4661756" y="2438891"/>
            <a:ext cx="4572000" cy="3170099"/>
          </a:xfrm>
          <a:prstGeom prst="rect">
            <a:avLst/>
          </a:prstGeom>
        </p:spPr>
        <p:txBody>
          <a:bodyPr>
            <a:spAutoFit/>
          </a:bodyPr>
          <a:lstStyle/>
          <a:p>
            <a:pPr>
              <a:buFont typeface="Arial"/>
              <a:buChar char="•"/>
            </a:pPr>
            <a:r>
              <a:rPr lang="en-IE" b="1" dirty="0">
                <a:latin typeface="Verdana"/>
              </a:rPr>
              <a:t>Truss</a:t>
            </a:r>
            <a:r>
              <a:rPr lang="en-IE" dirty="0">
                <a:latin typeface="Verdana"/>
              </a:rPr>
              <a:t> </a:t>
            </a:r>
            <a:r>
              <a:rPr lang="en-IE" b="1" dirty="0">
                <a:latin typeface="Verdana"/>
              </a:rPr>
              <a:t>bridges</a:t>
            </a:r>
            <a:r>
              <a:rPr lang="en-IE" sz="1200" dirty="0">
                <a:latin typeface="Verdana"/>
              </a:rPr>
              <a:t> – Very popular bridge designs that uses diagonal mesh of posts above the bridge. The two </a:t>
            </a:r>
            <a:r>
              <a:rPr lang="en-IE" sz="1200" dirty="0" smtClean="0">
                <a:latin typeface="Verdana"/>
              </a:rPr>
              <a:t>most common </a:t>
            </a:r>
            <a:r>
              <a:rPr lang="en-IE" sz="1200" dirty="0">
                <a:latin typeface="Verdana"/>
              </a:rPr>
              <a:t>designs are the king posts (two diagonal posts supported by single vertical post in the </a:t>
            </a:r>
            <a:r>
              <a:rPr lang="en-IE" sz="1200" dirty="0" err="1">
                <a:latin typeface="Verdana"/>
              </a:rPr>
              <a:t>center</a:t>
            </a:r>
            <a:r>
              <a:rPr lang="en-IE" sz="1200" dirty="0">
                <a:latin typeface="Verdana"/>
              </a:rPr>
              <a:t>) and queen posts (two diagonal posts, two vertical pots and horizontal post that connect two vertical posts at the top</a:t>
            </a:r>
            <a:r>
              <a:rPr lang="en-IE" sz="1200" dirty="0" smtClean="0">
                <a:latin typeface="Verdana"/>
              </a:rPr>
              <a:t>).</a:t>
            </a:r>
          </a:p>
          <a:p>
            <a:pPr>
              <a:buFont typeface="Arial"/>
              <a:buChar char="•"/>
            </a:pPr>
            <a:endParaRPr lang="en-IE" sz="1400" dirty="0">
              <a:latin typeface="Verdana"/>
            </a:endParaRPr>
          </a:p>
          <a:p>
            <a:pPr>
              <a:buFont typeface="Arial"/>
              <a:buChar char="•"/>
            </a:pPr>
            <a:endParaRPr lang="en-IE" dirty="0">
              <a:latin typeface="Verdana"/>
            </a:endParaRPr>
          </a:p>
          <a:p>
            <a:pPr>
              <a:buFont typeface="Arial"/>
              <a:buChar char="•"/>
            </a:pPr>
            <a:r>
              <a:rPr lang="en-IE" b="1" dirty="0">
                <a:latin typeface="Verdana"/>
              </a:rPr>
              <a:t>Cantilever bridges</a:t>
            </a:r>
            <a:r>
              <a:rPr lang="en-IE" dirty="0">
                <a:latin typeface="Verdana"/>
              </a:rPr>
              <a:t> </a:t>
            </a:r>
            <a:r>
              <a:rPr lang="en-IE" sz="1200" dirty="0">
                <a:latin typeface="Verdana"/>
              </a:rPr>
              <a:t>– Similar in appearance to arch bridges, but they support their load not </a:t>
            </a:r>
            <a:r>
              <a:rPr lang="en-IE" sz="1200" dirty="0" smtClean="0">
                <a:latin typeface="Verdana"/>
              </a:rPr>
              <a:t>trough </a:t>
            </a:r>
            <a:r>
              <a:rPr lang="en-IE" sz="1200" dirty="0" smtClean="0">
                <a:latin typeface="Verdana"/>
              </a:rPr>
              <a:t>vertical</a:t>
            </a:r>
            <a:r>
              <a:rPr lang="en-IE" sz="1200" dirty="0">
                <a:solidFill>
                  <a:srgbClr val="334455"/>
                </a:solidFill>
                <a:latin typeface="Verdana"/>
              </a:rPr>
              <a:t> </a:t>
            </a:r>
            <a:r>
              <a:rPr lang="en-IE" sz="1200" dirty="0" smtClean="0">
                <a:latin typeface="Verdana"/>
              </a:rPr>
              <a:t>bracing </a:t>
            </a:r>
            <a:r>
              <a:rPr lang="en-IE" sz="1200" dirty="0">
                <a:latin typeface="Verdana"/>
              </a:rPr>
              <a:t>but trough diagonal bracing. They often use truss formation both below and above the bridge. Example of cantilever bridge is </a:t>
            </a:r>
            <a:r>
              <a:rPr lang="en-IE" sz="1200" dirty="0" err="1">
                <a:latin typeface="Verdana"/>
              </a:rPr>
              <a:t>Queensboro</a:t>
            </a:r>
            <a:r>
              <a:rPr lang="en-IE" sz="1200" dirty="0">
                <a:latin typeface="Verdana"/>
              </a:rPr>
              <a:t> Bridge in New York City.</a:t>
            </a:r>
            <a:endParaRPr lang="en-IE" sz="1200" b="0" i="0" dirty="0">
              <a:effectLst/>
              <a:latin typeface="Verdana"/>
            </a:endParaRPr>
          </a:p>
        </p:txBody>
      </p:sp>
      <p:sp>
        <p:nvSpPr>
          <p:cNvPr id="9" name="Rectangle 1"/>
          <p:cNvSpPr>
            <a:spLocks noChangeArrowheads="1"/>
          </p:cNvSpPr>
          <p:nvPr/>
        </p:nvSpPr>
        <p:spPr bwMode="auto">
          <a:xfrm>
            <a:off x="0" y="-1770964"/>
            <a:ext cx="65" cy="3541927"/>
          </a:xfrm>
          <a:prstGeom prst="rect">
            <a:avLst/>
          </a:prstGeom>
          <a:solidFill>
            <a:srgbClr val="FCFC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7916" rIns="0" bIns="10791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0" b="0" i="0" u="sng" strike="noStrike" cap="none" normalizeH="0" baseline="0" dirty="0" smtClean="0">
              <a:ln>
                <a:noFill/>
              </a:ln>
              <a:solidFill>
                <a:srgbClr val="777777"/>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Picture 2" descr="Lake 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3109913"/>
            <a:ext cx="3333750" cy="13335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37224" y="404664"/>
            <a:ext cx="45719" cy="494939"/>
          </a:xfrm>
          <a:prstGeom prst="rect">
            <a:avLst/>
          </a:prstGeom>
          <a:solidFill>
            <a:srgbClr val="FCFC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7916" rIns="0" bIns="10791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p:nvPr/>
        </p:nvSpPr>
        <p:spPr>
          <a:xfrm>
            <a:off x="4751512" y="1300986"/>
            <a:ext cx="4392488" cy="1477328"/>
          </a:xfrm>
          <a:prstGeom prst="rect">
            <a:avLst/>
          </a:prstGeom>
        </p:spPr>
        <p:txBody>
          <a:bodyPr wrap="square">
            <a:spAutoFit/>
          </a:bodyPr>
          <a:lstStyle/>
          <a:p>
            <a:r>
              <a:rPr lang="en-IE" b="1" dirty="0">
                <a:latin typeface="Verdana"/>
              </a:rPr>
              <a:t>Tied arch bridges</a:t>
            </a:r>
            <a:r>
              <a:rPr lang="en-IE" sz="1200" dirty="0">
                <a:latin typeface="Verdana"/>
              </a:rPr>
              <a:t> – Similar to arch bridges, but they transfer weight of the bridge and traffic load to the top chord that is connected to the bottom cords in bridge foundation. They are often called bowstring arches or bowstring </a:t>
            </a:r>
            <a:r>
              <a:rPr lang="en-IE" sz="1200" dirty="0" smtClean="0">
                <a:latin typeface="Verdana"/>
              </a:rPr>
              <a:t>bridges.</a:t>
            </a:r>
          </a:p>
          <a:p>
            <a:endParaRPr lang="en-IE" sz="1200" dirty="0">
              <a:latin typeface="Verdana"/>
            </a:endParaRPr>
          </a:p>
          <a:p>
            <a:endParaRPr lang="en-IE" sz="1200" dirty="0"/>
          </a:p>
        </p:txBody>
      </p:sp>
      <p:sp>
        <p:nvSpPr>
          <p:cNvPr id="12" name="Rectangle 11"/>
          <p:cNvSpPr/>
          <p:nvPr/>
        </p:nvSpPr>
        <p:spPr>
          <a:xfrm>
            <a:off x="135559" y="4249347"/>
            <a:ext cx="4572000" cy="461665"/>
          </a:xfrm>
          <a:prstGeom prst="rect">
            <a:avLst/>
          </a:prstGeom>
        </p:spPr>
        <p:txBody>
          <a:bodyPr>
            <a:spAutoFit/>
          </a:bodyPr>
          <a:lstStyle/>
          <a:p>
            <a:pPr>
              <a:buFont typeface="Arial"/>
              <a:buChar char="•"/>
            </a:pPr>
            <a:endParaRPr lang="en-IE" sz="1200" b="1" dirty="0" smtClean="0">
              <a:latin typeface="Verdana"/>
            </a:endParaRPr>
          </a:p>
          <a:p>
            <a:pPr>
              <a:buFont typeface="Arial"/>
              <a:buChar char="•"/>
            </a:pPr>
            <a:endParaRPr lang="en-IE" sz="1200" b="1" dirty="0">
              <a:latin typeface="Verdana"/>
            </a:endParaRPr>
          </a:p>
        </p:txBody>
      </p:sp>
    </p:spTree>
    <p:extLst>
      <p:ext uri="{BB962C8B-B14F-4D97-AF65-F5344CB8AC3E}">
        <p14:creationId xmlns:p14="http://schemas.microsoft.com/office/powerpoint/2010/main" val="344168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3"/>
                                        </p:tgtEl>
                                        <p:attrNameLst>
                                          <p:attrName>stroke.color</p:attrName>
                                        </p:attrNameLst>
                                      </p:cBhvr>
                                      <p:to>
                                        <a:schemeClr val="accent2"/>
                                      </p:to>
                                    </p:animClr>
                                    <p:set>
                                      <p:cBhvr>
                                        <p:cTn id="7" dur="2000" fill="hold"/>
                                        <p:tgtEl>
                                          <p:spTgt spid="3"/>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24" presetClass="emph" presetSubtype="0" fill="hold" grpId="0" nodeType="clickEffect">
                                  <p:stCondLst>
                                    <p:cond delay="0"/>
                                  </p:stCondLst>
                                  <p:childTnLst>
                                    <p:animClr clrSpc="hsl" dir="cw">
                                      <p:cBhvr override="childStyle">
                                        <p:cTn id="11" dur="500" fill="hold"/>
                                        <p:tgtEl>
                                          <p:spTgt spid="11"/>
                                        </p:tgtEl>
                                        <p:attrNameLst>
                                          <p:attrName>style.color</p:attrName>
                                        </p:attrNameLst>
                                      </p:cBhvr>
                                      <p:by>
                                        <p:hsl h="0" s="-12549" l="-25098"/>
                                      </p:by>
                                    </p:animClr>
                                    <p:animClr clrSpc="hsl" dir="cw">
                                      <p:cBhvr>
                                        <p:cTn id="12" dur="500" fill="hold"/>
                                        <p:tgtEl>
                                          <p:spTgt spid="11"/>
                                        </p:tgtEl>
                                        <p:attrNameLst>
                                          <p:attrName>fillcolor</p:attrName>
                                        </p:attrNameLst>
                                      </p:cBhvr>
                                      <p:by>
                                        <p:hsl h="0" s="-12549" l="-25098"/>
                                      </p:by>
                                    </p:animClr>
                                    <p:animClr clrSpc="hsl" dir="cw">
                                      <p:cBhvr>
                                        <p:cTn id="13" dur="500" fill="hold"/>
                                        <p:tgtEl>
                                          <p:spTgt spid="11"/>
                                        </p:tgtEl>
                                        <p:attrNameLst>
                                          <p:attrName>stroke.color</p:attrName>
                                        </p:attrNameLst>
                                      </p:cBhvr>
                                      <p:by>
                                        <p:hsl h="0" s="-12549" l="-25098"/>
                                      </p:by>
                                    </p:animClr>
                                    <p:set>
                                      <p:cBhvr>
                                        <p:cTn id="14" dur="500" fill="hold"/>
                                        <p:tgtEl>
                                          <p:spTgt spid="1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01.i.aliimg.com/photo/v0/313028095/Steel_Cable_stayed_Brid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0337"/>
            <a:ext cx="3024336" cy="312464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Image result for beam brid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 name="AutoShape 8" descr="Image result for beam brid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034" name="Picture 10" descr="http://emelyid3124.pbworks.com/f/1318190360/Rio%20Niteroi%20Brid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284984"/>
            <a:ext cx="3048273" cy="338437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2" descr="Image result for arch brid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038" name="Picture 14" descr="http://images.wisegeek.com/pont-du-gard-nimes-provence-fran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143778"/>
            <a:ext cx="2952328" cy="314120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steelconstruction.info/images/thumb/e/e6/R7_Fig33.png/500px-R7_Fig3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5680" y="3284983"/>
            <a:ext cx="2940496" cy="338437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mage.shutterstock.com/display_pic_with_logo/56934/56934,1285598339,1/stock-photo-poland-torun-famous-truss-bridge-over-vistula-river-transportation-infrastructure-6180587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143778"/>
            <a:ext cx="2880320" cy="314120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www.bristol.ac.uk/civilengineering/bridges/Images/Trusses/Scotland/Forth/Forth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3104" y="3284984"/>
            <a:ext cx="2903392" cy="338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772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IE" dirty="0" smtClean="0"/>
              <a:t>Fixed or Moveable Bridges:</a:t>
            </a:r>
            <a:endParaRPr lang="en-IE" dirty="0"/>
          </a:p>
        </p:txBody>
      </p:sp>
      <p:sp>
        <p:nvSpPr>
          <p:cNvPr id="3" name="Content Placeholder 2"/>
          <p:cNvSpPr>
            <a:spLocks noGrp="1"/>
          </p:cNvSpPr>
          <p:nvPr>
            <p:ph idx="1"/>
          </p:nvPr>
        </p:nvSpPr>
        <p:spPr/>
        <p:txBody>
          <a:bodyPr>
            <a:normAutofit/>
          </a:bodyPr>
          <a:lstStyle/>
          <a:p>
            <a:pPr>
              <a:buFont typeface="Arial"/>
              <a:buChar char="•"/>
            </a:pPr>
            <a:r>
              <a:rPr lang="en-IE" b="1" dirty="0">
                <a:solidFill>
                  <a:schemeClr val="tx1"/>
                </a:solidFill>
                <a:latin typeface="Verdana"/>
              </a:rPr>
              <a:t>Fixed</a:t>
            </a:r>
            <a:r>
              <a:rPr lang="en-IE" sz="1800" dirty="0">
                <a:solidFill>
                  <a:schemeClr val="tx1"/>
                </a:solidFill>
                <a:latin typeface="Verdana"/>
              </a:rPr>
              <a:t> – Majority of bridges are fixed, with no moveable parts to provide higher clearance for river/sea transport that is flowing below them. They are designed to stay where </a:t>
            </a:r>
            <a:r>
              <a:rPr lang="en-IE" sz="1800" dirty="0" smtClean="0">
                <a:solidFill>
                  <a:schemeClr val="tx1"/>
                </a:solidFill>
                <a:latin typeface="Verdana"/>
              </a:rPr>
              <a:t>they are.</a:t>
            </a:r>
          </a:p>
          <a:p>
            <a:pPr marL="0" indent="0">
              <a:buNone/>
            </a:pPr>
            <a:endParaRPr lang="en-IE" sz="1800" dirty="0">
              <a:solidFill>
                <a:schemeClr val="tx1"/>
              </a:solidFill>
              <a:latin typeface="Verdana"/>
            </a:endParaRPr>
          </a:p>
          <a:p>
            <a:pPr>
              <a:buFont typeface="Arial"/>
              <a:buChar char="•"/>
            </a:pPr>
            <a:r>
              <a:rPr lang="en-IE" b="1" dirty="0">
                <a:solidFill>
                  <a:schemeClr val="tx1"/>
                </a:solidFill>
                <a:latin typeface="Verdana"/>
              </a:rPr>
              <a:t>Moveable</a:t>
            </a:r>
            <a:r>
              <a:rPr lang="en-IE" dirty="0">
                <a:solidFill>
                  <a:schemeClr val="tx1"/>
                </a:solidFill>
                <a:latin typeface="Verdana"/>
              </a:rPr>
              <a:t> </a:t>
            </a:r>
            <a:r>
              <a:rPr lang="en-IE" sz="1800" dirty="0">
                <a:solidFill>
                  <a:schemeClr val="tx1"/>
                </a:solidFill>
                <a:latin typeface="Verdana"/>
              </a:rPr>
              <a:t>– They have moveable decks, most often powered by electricity.</a:t>
            </a:r>
          </a:p>
          <a:p>
            <a:pPr marL="0" indent="0">
              <a:buNone/>
            </a:pPr>
            <a:endParaRPr lang="en-IE" sz="1800" dirty="0" smtClean="0">
              <a:solidFill>
                <a:schemeClr val="tx1"/>
              </a:solidFill>
              <a:latin typeface="Verdana"/>
            </a:endParaRPr>
          </a:p>
          <a:p>
            <a:pPr marL="0" indent="0">
              <a:buNone/>
            </a:pPr>
            <a:endParaRPr lang="en-IE" sz="1800" dirty="0" smtClean="0">
              <a:solidFill>
                <a:schemeClr val="tx1"/>
              </a:solidFill>
              <a:latin typeface="Verdana"/>
            </a:endParaRPr>
          </a:p>
          <a:p>
            <a:pPr>
              <a:buFont typeface="Arial"/>
              <a:buChar char="•"/>
            </a:pPr>
            <a:r>
              <a:rPr lang="en-IE" b="1" dirty="0">
                <a:solidFill>
                  <a:schemeClr val="tx1"/>
                </a:solidFill>
                <a:latin typeface="Verdana"/>
              </a:rPr>
              <a:t>Temporary bridges</a:t>
            </a:r>
            <a:r>
              <a:rPr lang="en-IE" sz="1800" dirty="0">
                <a:solidFill>
                  <a:schemeClr val="tx1"/>
                </a:solidFill>
                <a:latin typeface="Verdana"/>
              </a:rPr>
              <a:t> – Bridges made from modular basic components that can be moved by medium or light machinery. They are usually used in military engineering or in circumstances when fixed bridges are repaired.</a:t>
            </a:r>
          </a:p>
          <a:p>
            <a:pPr marL="0" indent="0">
              <a:buNone/>
            </a:pPr>
            <a:endParaRPr lang="en-IE" sz="1800" dirty="0">
              <a:solidFill>
                <a:schemeClr val="tx1"/>
              </a:solidFill>
              <a:latin typeface="Verdana"/>
            </a:endParaRPr>
          </a:p>
        </p:txBody>
      </p:sp>
    </p:spTree>
    <p:extLst>
      <p:ext uri="{BB962C8B-B14F-4D97-AF65-F5344CB8AC3E}">
        <p14:creationId xmlns:p14="http://schemas.microsoft.com/office/powerpoint/2010/main" val="897662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visual.merriam-webster.com/images/transport-machinery/road-transport/fixed-bridges/beam-brid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5238750" cy="31089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visual.merriam-webster.com/images/transport-machinery/road-transport/movable-bridges/double-leaf-bascule-brid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212976"/>
            <a:ext cx="5238750" cy="35135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visual.merriam-webster.com/images/transport-machinery/road-transport/movable-bridges/bailey-brid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0270" y="260648"/>
            <a:ext cx="3474218" cy="6465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483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r>
              <a:rPr lang="en-IE" sz="3600" dirty="0" smtClean="0"/>
              <a:t>             THANKS FOR WATCHING!!!!!</a:t>
            </a:r>
            <a:endParaRPr lang="en-IE" sz="3600" dirty="0"/>
          </a:p>
        </p:txBody>
      </p:sp>
      <p:sp>
        <p:nvSpPr>
          <p:cNvPr id="3" name="Title 2"/>
          <p:cNvSpPr>
            <a:spLocks noGrp="1"/>
          </p:cNvSpPr>
          <p:nvPr>
            <p:ph type="title"/>
          </p:nvPr>
        </p:nvSpPr>
        <p:spPr>
          <a:xfrm>
            <a:off x="467544" y="4437112"/>
            <a:ext cx="8305800" cy="1143000"/>
          </a:xfrm>
        </p:spPr>
        <p:txBody>
          <a:bodyPr>
            <a:noAutofit/>
          </a:bodyPr>
          <a:lstStyle/>
          <a:p>
            <a:r>
              <a:rPr lang="en-IE" sz="9600" dirty="0" smtClean="0"/>
              <a:t>     THE END</a:t>
            </a:r>
            <a:endParaRPr lang="en-IE" sz="9600" dirty="0"/>
          </a:p>
        </p:txBody>
      </p:sp>
    </p:spTree>
    <p:extLst>
      <p:ext uri="{BB962C8B-B14F-4D97-AF65-F5344CB8AC3E}">
        <p14:creationId xmlns:p14="http://schemas.microsoft.com/office/powerpoint/2010/main" val="23063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157</TotalTime>
  <Words>63</Words>
  <Application>Microsoft Office PowerPoint</Application>
  <PresentationFormat>On-screen Show (4:3)</PresentationFormat>
  <Paragraphs>45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Thatch</vt:lpstr>
      <vt:lpstr>Bridges</vt:lpstr>
      <vt:lpstr>Facts:</vt:lpstr>
      <vt:lpstr>Here are the types of  Bridge.</vt:lpstr>
      <vt:lpstr>What are Suspension Bridges?</vt:lpstr>
      <vt:lpstr>Other kinds of bridges.</vt:lpstr>
      <vt:lpstr>PowerPoint Presentation</vt:lpstr>
      <vt:lpstr>Fixed or Moveable Bridges:</vt:lpstr>
      <vt:lpstr>PowerPoint Presentation</vt:lpstr>
      <vt:lpstr>     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JSMITH</dc:creator>
  <cp:lastModifiedBy>JSMITH</cp:lastModifiedBy>
  <cp:revision>15</cp:revision>
  <dcterms:created xsi:type="dcterms:W3CDTF">2014-09-02T18:28:35Z</dcterms:created>
  <dcterms:modified xsi:type="dcterms:W3CDTF">2015-06-23T17:27:48Z</dcterms:modified>
</cp:coreProperties>
</file>